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eg" ContentType="image/jpeg"/>
  <Override PartName="/ppt/notesSlides/notesSlide9.xml" ContentType="application/vnd.openxmlformats-officedocument.presentationml.notesSlide+xml"/>
  <Override PartName="/ppt/media/image4.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6.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7.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 Id="rId3" Type="http://schemas.openxmlformats.org/officeDocument/2006/relationships/hyperlink" Target="https://www.youtube.com/watch?v=dpWmlRNfLck" TargetMode="Externa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www.gokhanciflikli.com/post/game-of-thrones/" TargetMode="Externa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www.r-project.org/about.html" TargetMode="Externa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www.r-bloggers.com/r-and-openmp-boosting-compiled-code-on-multi-core-cpu-s/" TargetMode="External"/><Relationship Id="rId4" Type="http://schemas.openxmlformats.org/officeDocument/2006/relationships/hyperlink" Target="https://jasdumas.github.io/tech-short-papers/Reading_large_datasets.html" TargetMode="Externa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www.statmethods.net/management/operators.html" TargetMode="Externa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hub.docker.com/u/rocker/" TargetMode="External"/><Relationship Id="rId4" Type="http://schemas.openxmlformats.org/officeDocument/2006/relationships/hyperlink" Target="https://www.andrewheiss.com/blog/2017/04/27/super-basic-practical-guide-to-docker-and-rstudio/" TargetMode="Externa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 Id="rId3" Type="http://schemas.openxmlformats.org/officeDocument/2006/relationships/hyperlink" Target="http://forwards.github.io/about/"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www.r-bloggers.com/" TargetMode="External"/><Relationship Id="rId4" Type="http://schemas.openxmlformats.org/officeDocument/2006/relationships/hyperlink" Target="http://varianceexplained.org/r/start-blog/" TargetMode="Externa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ropensci.org/" TargetMode="Externa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s://edwinth.github.io/blog/bathroom-with-r/" TargetMode="Externa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livefreeordichotomize.com/2017/11/12/thanksgiving-gantt-chart/" TargetMode="Externa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gdancik.github.io/bioinformatic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Title homage: </a:t>
            </a:r>
            <a:r>
              <a:rPr u="sng">
                <a:hlinkClick r:id="rId3" invalidUrl="" action="" tgtFrame="" tooltip="" history="1" highlightClick="0" endSnd="0"/>
              </a:rPr>
              <a:t>https://www.youtube.com/watch?v=dpWmlRNfLck</a:t>
            </a:r>
            <a:r>
              <a:t> the song War by Edwin Starr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rPr u="sng">
                <a:hlinkClick r:id="rId3" invalidUrl="" action="" tgtFrame="" tooltip="" history="1" highlightClick="0" endSnd="0"/>
              </a:rPr>
              <a:t>https://www.gokhanciflikli.com/post/game-of-thrones/</a:t>
            </a:r>
            <a:r>
              <a:t> </a:t>
            </a:r>
          </a:p>
          <a:p>
            <a:pPr marL="305593" indent="-305593">
              <a:buSzPct val="145000"/>
              <a:buChar char="-"/>
            </a:pPr>
            <a:r>
              <a:t>this was made by Gokhan Ciflikli, originally as a Quantitative Text Analysis to mine the scripts of GOT however things get more fun when a shapefile for Westeros exists form the Cartographers’ Guild website</a:t>
            </a:r>
          </a:p>
          <a:p>
            <a:pPr marL="305593" indent="-305593">
              <a:buSzPct val="145000"/>
              <a:buChar char="-"/>
            </a:pPr>
            <a:r>
              <a:t>Wide range of GIS and mapping packages for fictional and real maps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Examples of how R is more than an language but also an environment which makes it good for everything.</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rPr u="sng">
                <a:hlinkClick r:id="rId3" invalidUrl="" action="" tgtFrame="" tooltip="" history="1" highlightClick="0" endSnd="0"/>
              </a:rPr>
              <a:t>https://www.r-project.org/about.html</a:t>
            </a:r>
          </a:p>
          <a:p>
            <a:pPr/>
            <a:r>
              <a:t>The term “environment” is intended to describe R as a fully planned and coherent system, rather than an incremental concoction of overly specific and inflexible tools, as is frequently the case with other data analysis software, ala pandas for python.</a:t>
            </a:r>
          </a:p>
          <a:p>
            <a:pPr/>
          </a:p>
          <a:p>
            <a:pPr/>
            <a:r>
              <a:t>And by </a:t>
            </a:r>
            <a:r>
              <a:rPr i="1"/>
              <a:t>planned and coherent</a:t>
            </a:r>
            <a:r>
              <a:t>, I’m really speaking to:</a:t>
            </a:r>
          </a:p>
          <a:p>
            <a:pPr/>
            <a:r>
              <a:t>- R being focused on statistical techniques, data manipulation, calculations and graphical displays.</a:t>
            </a:r>
          </a:p>
          <a:p>
            <a:pPr/>
            <a: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R being memory bound is a frequent (and often contentious) discussion point in our ever expanding world for Big data, however most of your data needs (Small, medium, big data) can be addressed with R using a variety of packages developed to take advantage of parallel computing [multi-threading]. Some of those packages are: ff, bigmemory, data.table, xgboost, </a:t>
            </a:r>
            <a:r>
              <a:rPr u="sng">
                <a:hlinkClick r:id="rId3" invalidUrl="" action="" tgtFrame="" tooltip="" history="1" highlightClick="0" endSnd="0"/>
              </a:rPr>
              <a:t>Rcpp</a:t>
            </a:r>
            <a:r>
              <a:t> or rJava. </a:t>
            </a:r>
          </a:p>
          <a:p>
            <a:pPr/>
          </a:p>
          <a:p>
            <a:pPr/>
            <a:r>
              <a:t>R can also handle different data formats (csv, json, spss, sas, text, proprietary excel …) </a:t>
            </a:r>
          </a:p>
          <a:p>
            <a:pPr/>
          </a:p>
          <a:p>
            <a:pPr/>
            <a:r>
              <a:rPr u="sng">
                <a:hlinkClick r:id="rId4" invalidUrl="" action="" tgtFrame="" tooltip="" history="1" highlightClick="0" endSnd="0"/>
              </a:rPr>
              <a:t>https://jasdumas.github.io/tech-short-papers/Reading_large_datasets.html</a:t>
            </a:r>
            <a:r>
              <a:t> </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rPr u="sng">
                <a:hlinkClick r:id="rId3" invalidUrl="" action="" tgtFrame="" tooltip="" history="1" highlightClick="0" endSnd="0"/>
              </a:rPr>
              <a:t>https://www.statmethods.net/management/operators.html</a:t>
            </a:r>
            <a:r>
              <a:t> </a:t>
            </a:r>
          </a:p>
          <a:p>
            <a:pPr/>
            <a:r>
              <a:t>R has a suite of operators for calculations on arrays, and matrices which lends itself really well to R’s vectorized nature.</a:t>
            </a:r>
          </a:p>
          <a:p>
            <a:pPr/>
          </a:p>
          <a:p>
            <a:pPr/>
            <a:r>
              <a:t>There are also some handy pipe themed operators: %&gt;%, %&lt;&gt;%, :%in% to reduce code clutter and allow for nice integration with the tidyverse suite of packages.</a:t>
            </a: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R has a large, coherent, integrated collection of intermediate tools for data analysis, made possible by extension of R’s base capabilities via packages on CRAN or GitHub.</a:t>
            </a:r>
          </a:p>
          <a:p>
            <a:pPr/>
            <a:r>
              <a:t>Some of the packages include: tidyverse, dplyr, data.table, string (string manipulation), lubridate (date/time manipulation), sf (GIS/Spatial data), bioconductor (Bioinformatics), tidyquant (Financial), Environmental, Surveys…and many more.</a:t>
            </a:r>
          </a:p>
          <a:p>
            <a:pPr/>
          </a:p>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R has graphical facilities for data analysis and display either on-screen or on hardcopy (Publication-ready and interactive). This is one of my favorite aspects of the R environment because even out-the-box with base R, you are on your way to creating data visualizations that illuminate large data sets. </a:t>
            </a:r>
          </a:p>
          <a:p>
            <a:pPr/>
          </a:p>
          <a:p>
            <a:pPr/>
            <a:r>
              <a:t>R is also great for interactive graphics through packages such as: plotly and htmlwidgets</a:t>
            </a:r>
          </a:p>
          <a:p>
            <a:pPr/>
          </a:p>
          <a:p>
            <a:pPr/>
            <a:r>
              <a:t>pretty graphs FTW! ggplot2! plotly! htmlwidgets!</a:t>
            </a:r>
          </a:p>
          <a:p>
            <a:pPr/>
          </a:p>
          <a:p>
            <a:pPr/>
          </a:p>
          <a:p>
            <a:pPr/>
            <a: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Like you know and are use to with python. R has capabilities to work nicely with supporting cloud based computation (data storage on AWS) as to enable repeatable and portable analyses across machines.</a:t>
            </a:r>
          </a:p>
          <a:p>
            <a:pPr/>
          </a:p>
          <a:p>
            <a:pPr/>
            <a:r>
              <a:t>R in the cloud: </a:t>
            </a:r>
            <a:r>
              <a:rPr u="sng">
                <a:hlinkClick r:id="rId3" invalidUrl="" action="" tgtFrame="" tooltip="" history="1" highlightClick="0" endSnd="0"/>
              </a:rPr>
              <a:t>https://hub.docker.com/u/rocker/</a:t>
            </a:r>
          </a:p>
          <a:p>
            <a:pPr/>
            <a:r>
              <a:rPr u="sng">
                <a:hlinkClick r:id="rId4" invalidUrl="" action="" tgtFrame="" tooltip="" history="1" highlightClick="0" endSnd="0"/>
              </a:rPr>
              <a:t>https://www.andrewheiss.com/blog/2017/04/27/super-basic-practical-guide-to-docker-and-rstudio/</a:t>
            </a:r>
            <a: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I’m going to speak to examples of how R is inclusive, welcoming, and diverse which goes to increase R’s position as being good for everything. This theme is not always at the forefront of new developers thoughts when first selecting programming languages to learn but is proving to be a high indicator of community maturity.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The Forwards is a Taskforce established by the R Foundation in 2015 to address the underrepresentation of groups such as LGBT, minority ethnic groups, and people with disabilities in the R community.</a:t>
            </a:r>
          </a:p>
          <a:p>
            <a:pPr/>
          </a:p>
          <a:p>
            <a:pPr/>
            <a:r>
              <a:t>There a sub teams within the Forwards task group which focus on: community,  conference, new useRs, Social media, surveys, and teaching</a:t>
            </a:r>
          </a:p>
          <a:p>
            <a:pPr/>
          </a:p>
          <a:p>
            <a:pPr/>
            <a:r>
              <a:rPr u="sng">
                <a:hlinkClick r:id="rId3" invalidUrl="" action="" tgtFrame="" tooltip="" history="1" highlightClick="0" endSnd="0"/>
              </a:rPr>
              <a:t>http://forwards.github.io/about/</a:t>
            </a: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industry, academia &amp; fun….everything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R-ladies is a world-wide organization to promote gender diversity in the r community.  </a:t>
            </a:r>
          </a:p>
          <a:p>
            <a:pPr/>
          </a:p>
          <a:p>
            <a:pPr/>
            <a:r>
              <a:t>Its an amazing organization of inclusive and genuine people. And there a number of R-Ladies (and founder Gabriela!!!)  on the speaker panel today!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The impact of the twitter R community! Sometimes social media can be a drain however, when anyone new to the community ask about how they can learn about events, solicit help I always point them to using the #rstats hashtag for a method of connection to other R Programmers.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R-Bloggers (</a:t>
            </a:r>
            <a:r>
              <a:rPr u="sng">
                <a:hlinkClick r:id="rId3" invalidUrl="" action="" tgtFrame="" tooltip="" history="1" highlightClick="0" endSnd="0"/>
              </a:rPr>
              <a:t>https://www.r-bloggers.com/</a:t>
            </a:r>
            <a:r>
              <a:t>)  and RWeekly (https://rweekly.org/) are nice aggregators so you don’t sweat keeping up with tons of blogs</a:t>
            </a:r>
          </a:p>
          <a:p>
            <a:pPr/>
          </a:p>
          <a:p>
            <a:pPr/>
            <a:r>
              <a:t>Blogging is live artifacts for sharing - paraphrasing from </a:t>
            </a:r>
            <a:r>
              <a:rPr u="sng">
                <a:hlinkClick r:id="rId4" invalidUrl="" action="" tgtFrame="" tooltip="" history="1" highlightClick="0" endSnd="0"/>
              </a:rPr>
              <a:t>David Robinson</a:t>
            </a:r>
            <a:r>
              <a:t> (@drob) who is also speaking this afternoon, if you have some cool R analyses on your local computer, is essentially useless compared to anything else in the world (blog posts, papers, open source code, tweets even)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rOpenSci builds software with a community of users and developers, and help to educate scientists about transparent research practices including: hosting a annual unconference, packages review and community support with open calls - many ways in being advocates for the R community.</a:t>
            </a:r>
          </a:p>
          <a:p>
            <a:pPr/>
            <a:r>
              <a:rPr u="sng">
                <a:hlinkClick r:id="rId3" invalidUrl="" action="" tgtFrame="" tooltip="" history="1" highlightClick="0" endSnd="0"/>
              </a:rPr>
              <a:t>https://ropensci.org/</a:t>
            </a:r>
            <a: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Wrapping things up with a recap…I tried to hammer across several points about R being versatile in domain application, a fully planned environment alongside the language and R being welcoming and inclusive. I would say that makes R good for..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Key Presentation takeaways: Much like “you all” and “y’all” mean the same thing, R is good, python is good, scala is good. Good does not mean great, but Good is better than bad. When we try to compare programming languages we tend to look at the surface components (popular developer influence or singular use cases or language development &amp; design choices) and sometimes we forget the substantive (sometimes secondary) components of what can make a programming language appropriate for use, such as: </a:t>
            </a:r>
            <a:r>
              <a:rPr b="1"/>
              <a:t>versatility, environment and inclusivity (and a strongly opinionated take). </a:t>
            </a:r>
            <a:endParaRPr b="1"/>
          </a:p>
          <a:p>
            <a:pPr/>
          </a:p>
          <a:p>
            <a:pPr/>
            <a:r>
              <a:t>I’ll highlight each of these themes in the presentation </a:t>
            </a:r>
            <a:r>
              <a:rPr i="1"/>
              <a:t>to show and not tell</a:t>
            </a:r>
            <a:r>
              <a:t> of why R is good for everything!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This talk is about highlighting the practical, </a:t>
            </a:r>
            <a:r>
              <a:rPr b="1"/>
              <a:t>real and precious</a:t>
            </a:r>
            <a:r>
              <a:t> ways that R is useful and good for everything. The Real Gollum is tangible, mischievous, purposeful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 directly antithetical to James Franco’s Fake Gollum: This talk is not about R vs. Python vs. Julia vs. Java vs. Cobol vs. Scala vs. Matlab vs. SAS….wait R is much better than SAS, but that’s another debate for another time over beers. No hyped up topics just pure facts &amp; opinions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I’m going to show examples of how R is versatile with some cool projects from different domains and objectives:</a:t>
            </a:r>
          </a:p>
          <a:p>
            <a:pPr marL="305593" indent="-305593">
              <a:buSzPct val="145000"/>
              <a:buChar char="-"/>
            </a:pPr>
            <a:r>
              <a:t>bathroom tiles</a:t>
            </a:r>
          </a:p>
          <a:p>
            <a:pPr marL="305593" indent="-305593">
              <a:buSzPct val="145000"/>
              <a:buChar char="-"/>
            </a:pPr>
            <a:r>
              <a:t>turkey chart</a:t>
            </a:r>
          </a:p>
          <a:p>
            <a:pPr marL="305593" indent="-305593">
              <a:buSzPct val="145000"/>
              <a:buChar char="-"/>
            </a:pPr>
            <a:r>
              <a:t>gene expression</a:t>
            </a:r>
          </a:p>
          <a:p>
            <a:pPr marL="305593" indent="-305593">
              <a:buSzPct val="145000"/>
              <a:buChar char="-"/>
            </a:pPr>
            <a:r>
              <a:t>map of GOT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rPr u="sng">
                <a:hlinkClick r:id="rId3" invalidUrl="" action="" tgtFrame="" tooltip="" history="1" highlightClick="0" endSnd="0"/>
              </a:rPr>
              <a:t>https://edwinth.github.io/blog/bathroom-with-r/</a:t>
            </a:r>
            <a:r>
              <a:t> </a:t>
            </a:r>
          </a:p>
          <a:p>
            <a:pPr marL="305593" indent="-305593">
              <a:buSzPct val="145000"/>
              <a:buChar char="-"/>
            </a:pPr>
            <a:r>
              <a:t>this was created by Edwin Thoen on his blog: </a:t>
            </a:r>
            <a:r>
              <a:rPr i="1"/>
              <a:t>That’s so Random</a:t>
            </a:r>
            <a:r>
              <a:t> which outlines how he choose to decorate his bathroom with a random tile design, rather than the mundane, ugly showroom examples he was presented with</a:t>
            </a:r>
          </a:p>
          <a:p>
            <a:pPr marL="305593" indent="-305593">
              <a:buSzPct val="145000"/>
              <a:buChar char="-"/>
            </a:pPr>
            <a:r>
              <a:t>this really emphasizes how many components of our daily lives have a computational approach and could benefit from using R to solve those problems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rPr u="sng">
                <a:hlinkClick r:id="rId3" invalidUrl="" action="" tgtFrame="" tooltip="" history="1" highlightClick="0" endSnd="0"/>
              </a:rPr>
              <a:t>http://livefreeordichotomize.com/2017/11/12/thanksgiving-gantt-chart/</a:t>
            </a:r>
            <a:r>
              <a:t> </a:t>
            </a:r>
          </a:p>
          <a:p>
            <a:pPr marL="305593" indent="-305593">
              <a:buSzPct val="145000"/>
              <a:buChar char="-"/>
            </a:pPr>
            <a:r>
              <a:t>this was created by Lucy D'Agostino McGowan who is also speaking today (actually right now) on the 2nd Floor - Amphitheatre 204</a:t>
            </a:r>
          </a:p>
          <a:p>
            <a:pPr marL="305593" indent="-305593">
              <a:buSzPct val="145000"/>
              <a:buChar char="-"/>
            </a:pPr>
            <a:r>
              <a:t>Really interesting approach to visualizing a common problem on Thanksgiving with multiple dishes using a few R packages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rPr u="sng">
                <a:hlinkClick r:id="rId3" invalidUrl="" action="" tgtFrame="" tooltip="" history="1" highlightClick="0" endSnd="0"/>
              </a:rPr>
              <a:t>https://gdancik.github.io/bioinformatics/</a:t>
            </a:r>
            <a:r>
              <a:t> </a:t>
            </a:r>
          </a:p>
          <a:p>
            <a:pPr marL="305593" indent="-305593">
              <a:buSzPct val="145000"/>
              <a:buChar char="-"/>
            </a:pPr>
            <a:r>
              <a:t>this was co-developed by myself, during Google Summer of Code as a web application to enable Bioinformaticians to perform differential expression on survival analysis with ease</a:t>
            </a:r>
          </a:p>
          <a:p>
            <a:pPr marL="305593" indent="-305593">
              <a:buSzPct val="145000"/>
              <a:buChar char="-"/>
            </a:pPr>
            <a:r>
              <a:t>shiny as a web framework has empowered those with statistical know-how and limited Frontend skills to create interactive analyses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g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g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g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forwards.github.io/" TargetMode="External"/><Relationship Id="rId4" Type="http://schemas.openxmlformats.org/officeDocument/2006/relationships/image" Target="../media/image3.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rladies.org/" TargetMode="External"/><Relationship Id="rId4" Type="http://schemas.openxmlformats.org/officeDocument/2006/relationships/image" Target="../media/image10.gif"/><Relationship Id="rId5" Type="http://schemas.openxmlformats.org/officeDocument/2006/relationships/image" Target="../media/image7.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twitter.com/hashtag/rstats" TargetMode="External"/><Relationship Id="rId4" Type="http://schemas.openxmlformats.org/officeDocument/2006/relationships/image" Target="../media/image11.g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r-bloggers.com/" TargetMode="External"/><Relationship Id="rId4" Type="http://schemas.openxmlformats.org/officeDocument/2006/relationships/hyperlink" Target="https://rweekly.org/" TargetMode="External"/><Relationship Id="rId5" Type="http://schemas.openxmlformats.org/officeDocument/2006/relationships/image" Target="../media/image12.g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ropensci.org/" TargetMode="External"/><Relationship Id="rId4" Type="http://schemas.openxmlformats.org/officeDocument/2006/relationships/image" Target="../media/image13.g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g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g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R, What is it good for?…"/>
          <p:cNvSpPr txBox="1"/>
          <p:nvPr>
            <p:ph type="ctrTitle"/>
          </p:nvPr>
        </p:nvSpPr>
        <p:spPr>
          <a:prstGeom prst="rect">
            <a:avLst/>
          </a:prstGeom>
        </p:spPr>
        <p:txBody>
          <a:bodyPr/>
          <a:lstStyle/>
          <a:p>
            <a:pPr defTabSz="572516">
              <a:defRPr sz="7840"/>
            </a:pPr>
            <a:r>
              <a:t>R, What is it good for?</a:t>
            </a:r>
          </a:p>
          <a:p>
            <a:pPr defTabSz="572516">
              <a:defRPr sz="7840"/>
            </a:pPr>
            <a:r>
              <a:t>Absolutely </a:t>
            </a:r>
            <a:r>
              <a:rPr u="sng"/>
              <a:t>Everything</a:t>
            </a:r>
          </a:p>
        </p:txBody>
      </p:sp>
      <p:sp>
        <p:nvSpPr>
          <p:cNvPr id="120" name="Jasmine Dumas…"/>
          <p:cNvSpPr txBox="1"/>
          <p:nvPr>
            <p:ph type="subTitle" sz="quarter" idx="1"/>
          </p:nvPr>
        </p:nvSpPr>
        <p:spPr>
          <a:xfrm>
            <a:off x="1270000" y="5448300"/>
            <a:ext cx="10464800" cy="1520376"/>
          </a:xfrm>
          <a:prstGeom prst="rect">
            <a:avLst/>
          </a:prstGeom>
        </p:spPr>
        <p:txBody>
          <a:bodyPr/>
          <a:lstStyle/>
          <a:p>
            <a:pPr defTabSz="449833">
              <a:defRPr sz="4619">
                <a:solidFill>
                  <a:schemeClr val="accent6">
                    <a:satOff val="-15808"/>
                    <a:lumOff val="-17557"/>
                  </a:schemeClr>
                </a:solidFill>
                <a:latin typeface="+mn-lt"/>
                <a:ea typeface="+mn-ea"/>
                <a:cs typeface="+mn-cs"/>
                <a:sym typeface="Helvetica Neue Medium"/>
              </a:defRPr>
            </a:pPr>
            <a:r>
              <a:t>Jasmine Dumas</a:t>
            </a:r>
          </a:p>
          <a:p>
            <a:pPr defTabSz="449833">
              <a:defRPr sz="4619">
                <a:solidFill>
                  <a:schemeClr val="accent6">
                    <a:satOff val="-15808"/>
                    <a:lumOff val="-17557"/>
                  </a:schemeClr>
                </a:solidFill>
                <a:latin typeface="+mn-lt"/>
                <a:ea typeface="+mn-ea"/>
                <a:cs typeface="+mn-cs"/>
                <a:sym typeface="Helvetica Neue Medium"/>
              </a:defRPr>
            </a:pPr>
            <a:r>
              <a:t>@jasdumas</a:t>
            </a:r>
          </a:p>
        </p:txBody>
      </p:sp>
      <p:pic>
        <p:nvPicPr>
          <p:cNvPr id="121" name="Image" descr="Image"/>
          <p:cNvPicPr>
            <a:picLocks noChangeAspect="1"/>
          </p:cNvPicPr>
          <p:nvPr/>
        </p:nvPicPr>
        <p:blipFill>
          <a:blip r:embed="rId3">
            <a:extLst/>
          </a:blip>
          <a:stretch>
            <a:fillRect/>
          </a:stretch>
        </p:blipFill>
        <p:spPr>
          <a:xfrm>
            <a:off x="3266391" y="7471076"/>
            <a:ext cx="6472018" cy="108988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Gene Expression"/>
          <p:cNvSpPr txBox="1"/>
          <p:nvPr>
            <p:ph type="title"/>
          </p:nvPr>
        </p:nvSpPr>
        <p:spPr>
          <a:prstGeom prst="rect">
            <a:avLst/>
          </a:prstGeom>
        </p:spPr>
        <p:txBody>
          <a:bodyPr/>
          <a:lstStyle/>
          <a:p>
            <a:pPr/>
            <a:r>
              <a:t>Gene Expression</a:t>
            </a:r>
          </a:p>
        </p:txBody>
      </p:sp>
      <p:sp>
        <p:nvSpPr>
          <p:cNvPr id="170" name="shiny, ggplot2, survival, shinyjs"/>
          <p:cNvSpPr txBox="1"/>
          <p:nvPr>
            <p:ph type="body" sz="quarter" idx="1"/>
          </p:nvPr>
        </p:nvSpPr>
        <p:spPr>
          <a:prstGeom prst="rect">
            <a:avLst/>
          </a:prstGeom>
        </p:spPr>
        <p:txBody>
          <a:bodyPr/>
          <a:lstStyle>
            <a:lvl1pPr defTabSz="531622">
              <a:defRPr sz="3367">
                <a:latin typeface="Courier"/>
                <a:ea typeface="Courier"/>
                <a:cs typeface="Courier"/>
                <a:sym typeface="Courier"/>
              </a:defRPr>
            </a:lvl1pPr>
          </a:lstStyle>
          <a:p>
            <a:pPr/>
            <a:r>
              <a:t>shiny, ggplot2, survival, shinyjs</a:t>
            </a:r>
          </a:p>
        </p:txBody>
      </p:sp>
      <p:pic>
        <p:nvPicPr>
          <p:cNvPr id="171" name="shinyGEO.jpg" descr="shinyGEO.jpg"/>
          <p:cNvPicPr>
            <a:picLocks noChangeAspect="1"/>
          </p:cNvPicPr>
          <p:nvPr/>
        </p:nvPicPr>
        <p:blipFill>
          <a:blip r:embed="rId3">
            <a:extLst/>
          </a:blip>
          <a:stretch>
            <a:fillRect/>
          </a:stretch>
        </p:blipFill>
        <p:spPr>
          <a:xfrm>
            <a:off x="306128" y="315372"/>
            <a:ext cx="12392544" cy="663365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Map of Westeros"/>
          <p:cNvSpPr txBox="1"/>
          <p:nvPr>
            <p:ph type="title"/>
          </p:nvPr>
        </p:nvSpPr>
        <p:spPr>
          <a:prstGeom prst="rect">
            <a:avLst/>
          </a:prstGeom>
        </p:spPr>
        <p:txBody>
          <a:bodyPr/>
          <a:lstStyle/>
          <a:p>
            <a:pPr/>
            <a:r>
              <a:t>Map of Westeros</a:t>
            </a:r>
          </a:p>
        </p:txBody>
      </p:sp>
      <p:sp>
        <p:nvSpPr>
          <p:cNvPr id="176" name="Hmisc, rgdal, tmap, RColorBrewer"/>
          <p:cNvSpPr txBox="1"/>
          <p:nvPr>
            <p:ph type="body" sz="quarter" idx="1"/>
          </p:nvPr>
        </p:nvSpPr>
        <p:spPr>
          <a:prstGeom prst="rect">
            <a:avLst/>
          </a:prstGeom>
        </p:spPr>
        <p:txBody>
          <a:bodyPr/>
          <a:lstStyle>
            <a:lvl1pPr defTabSz="531622">
              <a:defRPr sz="3367">
                <a:latin typeface="Courier"/>
                <a:ea typeface="Courier"/>
                <a:cs typeface="Courier"/>
                <a:sym typeface="Courier"/>
              </a:defRPr>
            </a:lvl1pPr>
          </a:lstStyle>
          <a:p>
            <a:pPr/>
            <a:r>
              <a:t>Hmisc, rgdal, tmap, RColorBrewer</a:t>
            </a:r>
          </a:p>
        </p:txBody>
      </p:sp>
      <p:pic>
        <p:nvPicPr>
          <p:cNvPr id="177" name="westeros.png" descr="westeros.png"/>
          <p:cNvPicPr>
            <a:picLocks noChangeAspect="1"/>
          </p:cNvPicPr>
          <p:nvPr/>
        </p:nvPicPr>
        <p:blipFill>
          <a:blip r:embed="rId3">
            <a:extLst/>
          </a:blip>
          <a:srcRect l="0" t="55877" r="0" b="0"/>
          <a:stretch>
            <a:fillRect/>
          </a:stretch>
        </p:blipFill>
        <p:spPr>
          <a:xfrm>
            <a:off x="3597870" y="194667"/>
            <a:ext cx="5808912" cy="687506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forest.jpg" descr="forest.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182" name="Environment"/>
          <p:cNvSpPr txBox="1"/>
          <p:nvPr>
            <p:ph type="title"/>
          </p:nvPr>
        </p:nvSpPr>
        <p:spPr>
          <a:prstGeom prst="rect">
            <a:avLst/>
          </a:prstGeom>
        </p:spPr>
        <p:txBody>
          <a:bodyPr/>
          <a:lstStyle>
            <a:lvl1pPr>
              <a:defRPr b="1">
                <a:solidFill>
                  <a:srgbClr val="FFFFFF"/>
                </a:solidFill>
                <a:latin typeface="Helvetica Neue"/>
                <a:ea typeface="Helvetica Neue"/>
                <a:cs typeface="Helvetica Neue"/>
                <a:sym typeface="Helvetica Neue"/>
              </a:defRPr>
            </a:lvl1pPr>
          </a:lstStyle>
          <a:p>
            <a:pPr/>
            <a:r>
              <a:t>Environment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Fully planned and coherent system"/>
          <p:cNvSpPr txBox="1"/>
          <p:nvPr>
            <p:ph type="title"/>
          </p:nvPr>
        </p:nvSpPr>
        <p:spPr>
          <a:prstGeom prst="rect">
            <a:avLst/>
          </a:prstGeom>
        </p:spPr>
        <p:txBody>
          <a:bodyPr/>
          <a:lstStyle>
            <a:lvl1pPr defTabSz="368045">
              <a:defRPr sz="5040"/>
            </a:lvl1pPr>
          </a:lstStyle>
          <a:p>
            <a:pPr/>
            <a:r>
              <a:t>Fully planned and coherent system</a:t>
            </a:r>
          </a:p>
        </p:txBody>
      </p:sp>
      <p:sp>
        <p:nvSpPr>
          <p:cNvPr id="187" name="Body"/>
          <p:cNvSpPr txBox="1"/>
          <p:nvPr>
            <p:ph type="body" sz="quarter" idx="1"/>
          </p:nvPr>
        </p:nvSpPr>
        <p:spPr>
          <a:prstGeom prst="rect">
            <a:avLst/>
          </a:prstGeom>
        </p:spPr>
        <p:txBody>
          <a:bodyPr/>
          <a:lstStyle/>
          <a:p>
            <a:pPr/>
          </a:p>
        </p:txBody>
      </p:sp>
      <p:pic>
        <p:nvPicPr>
          <p:cNvPr id="188" name="spongebob.gif" descr="spongebob.gif"/>
          <p:cNvPicPr>
            <a:picLocks noChangeAspect="0"/>
          </p:cNvPicPr>
          <p:nvPr/>
        </p:nvPicPr>
        <p:blipFill>
          <a:blip r:embed="rId3">
            <a:extLst/>
          </a:blip>
          <a:stretch>
            <a:fillRect/>
          </a:stretch>
        </p:blipFill>
        <p:spPr>
          <a:xfrm>
            <a:off x="2440572" y="1113572"/>
            <a:ext cx="8123656" cy="583278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torage"/>
          <p:cNvSpPr txBox="1"/>
          <p:nvPr>
            <p:ph type="title"/>
          </p:nvPr>
        </p:nvSpPr>
        <p:spPr>
          <a:prstGeom prst="rect">
            <a:avLst/>
          </a:prstGeom>
        </p:spPr>
        <p:txBody>
          <a:bodyPr/>
          <a:lstStyle/>
          <a:p>
            <a:pPr/>
            <a:r>
              <a:t>Storage</a:t>
            </a:r>
          </a:p>
        </p:txBody>
      </p:sp>
      <p:sp>
        <p:nvSpPr>
          <p:cNvPr id="193" name="ff, bigmemory, data.table"/>
          <p:cNvSpPr txBox="1"/>
          <p:nvPr>
            <p:ph type="body" sz="quarter" idx="1"/>
          </p:nvPr>
        </p:nvSpPr>
        <p:spPr>
          <a:prstGeom prst="rect">
            <a:avLst/>
          </a:prstGeom>
        </p:spPr>
        <p:txBody>
          <a:bodyPr/>
          <a:lstStyle>
            <a:lvl1pPr>
              <a:defRPr>
                <a:latin typeface="Courier"/>
                <a:ea typeface="Courier"/>
                <a:cs typeface="Courier"/>
                <a:sym typeface="Courier"/>
              </a:defRPr>
            </a:lvl1pPr>
          </a:lstStyle>
          <a:p>
            <a:pPr/>
            <a:r>
              <a:t>ff, bigmemory, data.table</a:t>
            </a:r>
          </a:p>
        </p:txBody>
      </p:sp>
      <p:pic>
        <p:nvPicPr>
          <p:cNvPr id="194" name="car.gif" descr="car.gif"/>
          <p:cNvPicPr>
            <a:picLocks noChangeAspect="0"/>
          </p:cNvPicPr>
          <p:nvPr/>
        </p:nvPicPr>
        <p:blipFill>
          <a:blip r:embed="rId3">
            <a:extLst/>
          </a:blip>
          <a:stretch>
            <a:fillRect/>
          </a:stretch>
        </p:blipFill>
        <p:spPr>
          <a:xfrm>
            <a:off x="1649957" y="1251454"/>
            <a:ext cx="9704886" cy="545414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Calculations"/>
          <p:cNvSpPr txBox="1"/>
          <p:nvPr>
            <p:ph type="title"/>
          </p:nvPr>
        </p:nvSpPr>
        <p:spPr>
          <a:prstGeom prst="rect">
            <a:avLst/>
          </a:prstGeom>
        </p:spPr>
        <p:txBody>
          <a:bodyPr/>
          <a:lstStyle/>
          <a:p>
            <a:pPr/>
            <a:r>
              <a:t>Calculations</a:t>
            </a:r>
          </a:p>
        </p:txBody>
      </p:sp>
      <p:sp>
        <p:nvSpPr>
          <p:cNvPr id="199" name="Familiar binary and logical operators"/>
          <p:cNvSpPr txBox="1"/>
          <p:nvPr>
            <p:ph type="body" sz="quarter" idx="1"/>
          </p:nvPr>
        </p:nvSpPr>
        <p:spPr>
          <a:prstGeom prst="rect">
            <a:avLst/>
          </a:prstGeom>
        </p:spPr>
        <p:txBody>
          <a:bodyPr/>
          <a:lstStyle/>
          <a:p>
            <a:pPr/>
            <a:r>
              <a:t>Familiar binary and logical operators</a:t>
            </a:r>
          </a:p>
        </p:txBody>
      </p:sp>
      <p:pic>
        <p:nvPicPr>
          <p:cNvPr id="200" name="sade.gif" descr="sade.gif"/>
          <p:cNvPicPr>
            <a:picLocks noChangeAspect="0"/>
          </p:cNvPicPr>
          <p:nvPr/>
        </p:nvPicPr>
        <p:blipFill>
          <a:blip r:embed="rId3">
            <a:extLst/>
          </a:blip>
          <a:stretch>
            <a:fillRect/>
          </a:stretch>
        </p:blipFill>
        <p:spPr>
          <a:xfrm>
            <a:off x="2841294" y="886370"/>
            <a:ext cx="7322212" cy="54916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Data Analysis Tools"/>
          <p:cNvSpPr txBox="1"/>
          <p:nvPr>
            <p:ph type="title"/>
          </p:nvPr>
        </p:nvSpPr>
        <p:spPr>
          <a:prstGeom prst="rect">
            <a:avLst/>
          </a:prstGeom>
        </p:spPr>
        <p:txBody>
          <a:bodyPr/>
          <a:lstStyle/>
          <a:p>
            <a:pPr/>
            <a:r>
              <a:t>Data Analysis Tools</a:t>
            </a:r>
          </a:p>
        </p:txBody>
      </p:sp>
      <p:sp>
        <p:nvSpPr>
          <p:cNvPr id="205" name="tidyverse, bioconductor, tidyquant"/>
          <p:cNvSpPr txBox="1"/>
          <p:nvPr>
            <p:ph type="body" sz="quarter" idx="1"/>
          </p:nvPr>
        </p:nvSpPr>
        <p:spPr>
          <a:prstGeom prst="rect">
            <a:avLst/>
          </a:prstGeom>
        </p:spPr>
        <p:txBody>
          <a:bodyPr/>
          <a:lstStyle>
            <a:lvl1pPr>
              <a:defRPr>
                <a:latin typeface="Courier"/>
                <a:ea typeface="Courier"/>
                <a:cs typeface="Courier"/>
                <a:sym typeface="Courier"/>
              </a:defRPr>
            </a:lvl1pPr>
          </a:lstStyle>
          <a:p>
            <a:pPr/>
            <a:r>
              <a:t>tidyverse, bioconductor, tidyquant</a:t>
            </a:r>
          </a:p>
        </p:txBody>
      </p:sp>
      <p:pic>
        <p:nvPicPr>
          <p:cNvPr id="206" name="stranger-things2.gif" descr="stranger-things2.gif"/>
          <p:cNvPicPr>
            <a:picLocks noChangeAspect="0"/>
          </p:cNvPicPr>
          <p:nvPr/>
        </p:nvPicPr>
        <p:blipFill>
          <a:blip r:embed="rId3">
            <a:extLst/>
          </a:blip>
          <a:stretch>
            <a:fillRect/>
          </a:stretch>
        </p:blipFill>
        <p:spPr>
          <a:xfrm>
            <a:off x="1365403" y="892468"/>
            <a:ext cx="10273994" cy="547946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Graphs"/>
          <p:cNvSpPr txBox="1"/>
          <p:nvPr>
            <p:ph type="title"/>
          </p:nvPr>
        </p:nvSpPr>
        <p:spPr>
          <a:prstGeom prst="rect">
            <a:avLst/>
          </a:prstGeom>
        </p:spPr>
        <p:txBody>
          <a:bodyPr/>
          <a:lstStyle/>
          <a:p>
            <a:pPr/>
            <a:r>
              <a:t>Graphs</a:t>
            </a:r>
          </a:p>
        </p:txBody>
      </p:sp>
      <p:sp>
        <p:nvSpPr>
          <p:cNvPr id="211" name="ggplot2, plotly, htmlwidgets"/>
          <p:cNvSpPr txBox="1"/>
          <p:nvPr>
            <p:ph type="body" sz="quarter" idx="1"/>
          </p:nvPr>
        </p:nvSpPr>
        <p:spPr>
          <a:prstGeom prst="rect">
            <a:avLst/>
          </a:prstGeom>
        </p:spPr>
        <p:txBody>
          <a:bodyPr/>
          <a:lstStyle>
            <a:lvl1pPr>
              <a:defRPr>
                <a:latin typeface="Courier"/>
                <a:ea typeface="Courier"/>
                <a:cs typeface="Courier"/>
                <a:sym typeface="Courier"/>
              </a:defRPr>
            </a:lvl1pPr>
          </a:lstStyle>
          <a:p>
            <a:pPr/>
            <a:r>
              <a:t>ggplot2, plotly, htmlwidgets</a:t>
            </a:r>
          </a:p>
        </p:txBody>
      </p:sp>
      <p:pic>
        <p:nvPicPr>
          <p:cNvPr id="212" name="mean-girls.gif" descr="mean-girls.gif"/>
          <p:cNvPicPr>
            <a:picLocks noChangeAspect="0"/>
          </p:cNvPicPr>
          <p:nvPr/>
        </p:nvPicPr>
        <p:blipFill>
          <a:blip r:embed="rId3">
            <a:extLst/>
          </a:blip>
          <a:stretch>
            <a:fillRect/>
          </a:stretch>
        </p:blipFill>
        <p:spPr>
          <a:xfrm>
            <a:off x="2517600" y="867236"/>
            <a:ext cx="7969600" cy="552992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Virtual Environments"/>
          <p:cNvSpPr txBox="1"/>
          <p:nvPr>
            <p:ph type="title"/>
          </p:nvPr>
        </p:nvSpPr>
        <p:spPr>
          <a:prstGeom prst="rect">
            <a:avLst/>
          </a:prstGeom>
        </p:spPr>
        <p:txBody>
          <a:bodyPr/>
          <a:lstStyle/>
          <a:p>
            <a:pPr/>
            <a:r>
              <a:t>Virtual Environments</a:t>
            </a:r>
          </a:p>
        </p:txBody>
      </p:sp>
      <p:sp>
        <p:nvSpPr>
          <p:cNvPr id="217" name="R + Docker, packrat"/>
          <p:cNvSpPr txBox="1"/>
          <p:nvPr>
            <p:ph type="body" sz="quarter" idx="1"/>
          </p:nvPr>
        </p:nvSpPr>
        <p:spPr>
          <a:prstGeom prst="rect">
            <a:avLst/>
          </a:prstGeom>
        </p:spPr>
        <p:txBody>
          <a:bodyPr/>
          <a:lstStyle>
            <a:lvl1pPr>
              <a:defRPr>
                <a:latin typeface="Courier"/>
                <a:ea typeface="Courier"/>
                <a:cs typeface="Courier"/>
                <a:sym typeface="Courier"/>
              </a:defRPr>
            </a:lvl1pPr>
          </a:lstStyle>
          <a:p>
            <a:pPr/>
            <a:r>
              <a:t>R + Docker, packrat</a:t>
            </a:r>
          </a:p>
        </p:txBody>
      </p:sp>
      <p:pic>
        <p:nvPicPr>
          <p:cNvPr id="218" name="scandal.gif" descr="scandal.gif"/>
          <p:cNvPicPr>
            <a:picLocks noChangeAspect="0"/>
          </p:cNvPicPr>
          <p:nvPr/>
        </p:nvPicPr>
        <p:blipFill>
          <a:blip r:embed="rId3">
            <a:extLst/>
          </a:blip>
          <a:stretch>
            <a:fillRect/>
          </a:stretch>
        </p:blipFill>
        <p:spPr>
          <a:xfrm>
            <a:off x="1999886" y="1461803"/>
            <a:ext cx="9005028" cy="50653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1200px-Double-alaskan-rainbow.jpg" descr="1200px-Double-alaskan-rainbow.jpg"/>
          <p:cNvPicPr>
            <a:picLocks noChangeAspect="1"/>
          </p:cNvPicPr>
          <p:nvPr/>
        </p:nvPicPr>
        <p:blipFill>
          <a:blip r:embed="rId3">
            <a:extLst/>
          </a:blip>
          <a:stretch>
            <a:fillRect/>
          </a:stretch>
        </p:blipFill>
        <p:spPr>
          <a:xfrm>
            <a:off x="-2796465" y="-5105"/>
            <a:ext cx="18597730" cy="9763810"/>
          </a:xfrm>
          <a:prstGeom prst="rect">
            <a:avLst/>
          </a:prstGeom>
          <a:ln w="12700">
            <a:miter lim="400000"/>
          </a:ln>
        </p:spPr>
      </p:pic>
      <p:sp>
        <p:nvSpPr>
          <p:cNvPr id="223" name="Inclusivity"/>
          <p:cNvSpPr txBox="1"/>
          <p:nvPr>
            <p:ph type="title"/>
          </p:nvPr>
        </p:nvSpPr>
        <p:spPr>
          <a:prstGeom prst="rect">
            <a:avLst/>
          </a:prstGeom>
        </p:spPr>
        <p:txBody>
          <a:bodyPr/>
          <a:lstStyle>
            <a:lvl1pPr>
              <a:defRPr b="1">
                <a:solidFill>
                  <a:srgbClr val="FFFFFF"/>
                </a:solidFill>
                <a:latin typeface="Helvetica Neue"/>
                <a:ea typeface="Helvetica Neue"/>
                <a:cs typeface="Helvetica Neue"/>
                <a:sym typeface="Helvetica Neue"/>
              </a:defRPr>
            </a:lvl1pPr>
          </a:lstStyle>
          <a:p>
            <a:pPr/>
            <a:r>
              <a:t>Inclusivity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25" name="–Me"/>
          <p:cNvSpPr txBox="1"/>
          <p:nvPr>
            <p:ph type="body" idx="13"/>
          </p:nvPr>
        </p:nvSpPr>
        <p:spPr>
          <a:xfrm>
            <a:off x="1270000" y="6362700"/>
            <a:ext cx="10464800" cy="585112"/>
          </a:xfrm>
          <a:prstGeom prst="rect">
            <a:avLst/>
          </a:prstGeom>
        </p:spPr>
        <p:txBody>
          <a:bodyPr/>
          <a:lstStyle>
            <a:lvl1pPr>
              <a:defRPr b="1" sz="3200">
                <a:solidFill>
                  <a:schemeClr val="accent6">
                    <a:satOff val="-15808"/>
                    <a:lumOff val="-17557"/>
                  </a:schemeClr>
                </a:solidFill>
              </a:defRPr>
            </a:lvl1pPr>
          </a:lstStyle>
          <a:p>
            <a:pPr/>
            <a:r>
              <a:t>–Me</a:t>
            </a:r>
          </a:p>
        </p:txBody>
      </p:sp>
      <p:sp>
        <p:nvSpPr>
          <p:cNvPr id="126" name="“Seriously, it’s good for everything”"/>
          <p:cNvSpPr txBox="1"/>
          <p:nvPr>
            <p:ph type="body" idx="14"/>
          </p:nvPr>
        </p:nvSpPr>
        <p:spPr>
          <a:xfrm>
            <a:off x="617805" y="4099530"/>
            <a:ext cx="11769189" cy="944940"/>
          </a:xfrm>
          <a:prstGeom prst="rect">
            <a:avLst/>
          </a:prstGeom>
        </p:spPr>
        <p:txBody>
          <a:bodyPr/>
          <a:lstStyle>
            <a:lvl1pPr>
              <a:defRPr sz="5500">
                <a:solidFill>
                  <a:srgbClr val="FFFFFF"/>
                </a:solidFill>
              </a:defRPr>
            </a:lvl1pPr>
          </a:lstStyle>
          <a:p>
            <a:pPr/>
            <a:r>
              <a:t>“Seriously, it’s good for everything”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Forwards"/>
          <p:cNvSpPr txBox="1"/>
          <p:nvPr>
            <p:ph type="title"/>
          </p:nvPr>
        </p:nvSpPr>
        <p:spPr>
          <a:prstGeom prst="rect">
            <a:avLst/>
          </a:prstGeom>
        </p:spPr>
        <p:txBody>
          <a:bodyPr/>
          <a:lstStyle/>
          <a:p>
            <a:pPr/>
            <a:r>
              <a:t>Forwards</a:t>
            </a:r>
          </a:p>
        </p:txBody>
      </p:sp>
      <p:sp>
        <p:nvSpPr>
          <p:cNvPr id="228" name="http://forwards.github.io/"/>
          <p:cNvSpPr txBox="1"/>
          <p:nvPr>
            <p:ph type="body" sz="quarter" idx="1"/>
          </p:nvPr>
        </p:nvSpPr>
        <p:spPr>
          <a:prstGeom prst="rect">
            <a:avLst/>
          </a:prstGeom>
        </p:spPr>
        <p:txBody>
          <a:bodyPr/>
          <a:lstStyle/>
          <a:p>
            <a:pPr/>
            <a:r>
              <a:rPr u="sng">
                <a:hlinkClick r:id="rId3" invalidUrl="" action="" tgtFrame="" tooltip="" history="1" highlightClick="0" endSnd="0"/>
              </a:rPr>
              <a:t>http://forwards.github.io/</a:t>
            </a:r>
            <a:r>
              <a:t> </a:t>
            </a:r>
          </a:p>
        </p:txBody>
      </p:sp>
      <p:pic>
        <p:nvPicPr>
          <p:cNvPr id="229" name="Image" descr="Image"/>
          <p:cNvPicPr>
            <a:picLocks noChangeAspect="1"/>
          </p:cNvPicPr>
          <p:nvPr/>
        </p:nvPicPr>
        <p:blipFill>
          <a:blip r:embed="rId4">
            <a:extLst/>
          </a:blip>
          <a:srcRect l="0" t="0" r="0" b="20401"/>
          <a:stretch>
            <a:fillRect/>
          </a:stretch>
        </p:blipFill>
        <p:spPr>
          <a:xfrm>
            <a:off x="3302000" y="583912"/>
            <a:ext cx="6400800" cy="509493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R-Ladies"/>
          <p:cNvSpPr txBox="1"/>
          <p:nvPr>
            <p:ph type="title"/>
          </p:nvPr>
        </p:nvSpPr>
        <p:spPr>
          <a:prstGeom prst="rect">
            <a:avLst/>
          </a:prstGeom>
        </p:spPr>
        <p:txBody>
          <a:bodyPr/>
          <a:lstStyle/>
          <a:p>
            <a:pPr/>
            <a:r>
              <a:t>R-Ladies</a:t>
            </a:r>
          </a:p>
        </p:txBody>
      </p:sp>
      <p:sp>
        <p:nvSpPr>
          <p:cNvPr id="234" name="https://rladies.org/"/>
          <p:cNvSpPr txBox="1"/>
          <p:nvPr>
            <p:ph type="body" sz="quarter" idx="1"/>
          </p:nvPr>
        </p:nvSpPr>
        <p:spPr>
          <a:prstGeom prst="rect">
            <a:avLst/>
          </a:prstGeom>
        </p:spPr>
        <p:txBody>
          <a:bodyPr/>
          <a:lstStyle/>
          <a:p>
            <a:pPr/>
            <a:r>
              <a:rPr u="sng">
                <a:hlinkClick r:id="rId3" invalidUrl="" action="" tgtFrame="" tooltip="" history="1" highlightClick="0" endSnd="0"/>
              </a:rPr>
              <a:t>https://rladies.org/</a:t>
            </a:r>
            <a:r>
              <a:t> </a:t>
            </a:r>
          </a:p>
        </p:txBody>
      </p:sp>
      <p:pic>
        <p:nvPicPr>
          <p:cNvPr id="235" name="knope.gif" descr="knope.gif"/>
          <p:cNvPicPr>
            <a:picLocks noChangeAspect="0"/>
          </p:cNvPicPr>
          <p:nvPr/>
        </p:nvPicPr>
        <p:blipFill>
          <a:blip r:embed="rId4">
            <a:extLst/>
          </a:blip>
          <a:stretch>
            <a:fillRect/>
          </a:stretch>
        </p:blipFill>
        <p:spPr>
          <a:xfrm>
            <a:off x="2823521" y="1630248"/>
            <a:ext cx="7357758" cy="5075352"/>
          </a:xfrm>
          <a:prstGeom prst="rect">
            <a:avLst/>
          </a:prstGeom>
          <a:ln w="12700">
            <a:miter lim="400000"/>
          </a:ln>
        </p:spPr>
      </p:pic>
      <p:pic>
        <p:nvPicPr>
          <p:cNvPr id="236" name="rladies-map.jpeg" descr="rladies-map.jpeg"/>
          <p:cNvPicPr>
            <a:picLocks noChangeAspect="1"/>
          </p:cNvPicPr>
          <p:nvPr/>
        </p:nvPicPr>
        <p:blipFill>
          <a:blip r:embed="rId5">
            <a:extLst/>
          </a:blip>
          <a:stretch>
            <a:fillRect/>
          </a:stretch>
        </p:blipFill>
        <p:spPr>
          <a:xfrm>
            <a:off x="2343150" y="1182880"/>
            <a:ext cx="8318500" cy="5549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rstats"/>
          <p:cNvSpPr txBox="1"/>
          <p:nvPr>
            <p:ph type="title"/>
          </p:nvPr>
        </p:nvSpPr>
        <p:spPr>
          <a:prstGeom prst="rect">
            <a:avLst/>
          </a:prstGeom>
        </p:spPr>
        <p:txBody>
          <a:bodyPr/>
          <a:lstStyle/>
          <a:p>
            <a:pPr/>
            <a:r>
              <a:t>#rstats</a:t>
            </a:r>
          </a:p>
        </p:txBody>
      </p:sp>
      <p:sp>
        <p:nvSpPr>
          <p:cNvPr id="241" name="https://twitter.com/hashtag/rstats"/>
          <p:cNvSpPr txBox="1"/>
          <p:nvPr>
            <p:ph type="body" sz="quarter" idx="1"/>
          </p:nvPr>
        </p:nvSpPr>
        <p:spPr>
          <a:prstGeom prst="rect">
            <a:avLst/>
          </a:prstGeom>
        </p:spPr>
        <p:txBody>
          <a:bodyPr/>
          <a:lstStyle/>
          <a:p>
            <a:pPr/>
            <a:r>
              <a:rPr u="sng">
                <a:hlinkClick r:id="rId3" invalidUrl="" action="" tgtFrame="" tooltip="" history="1" highlightClick="0" endSnd="0"/>
              </a:rPr>
              <a:t>https://twitter.com/hashtag/rstats</a:t>
            </a:r>
            <a:r>
              <a:t> </a:t>
            </a:r>
          </a:p>
        </p:txBody>
      </p:sp>
      <p:pic>
        <p:nvPicPr>
          <p:cNvPr id="242" name="deadpool.gif" descr="deadpool.gif"/>
          <p:cNvPicPr>
            <a:picLocks noChangeAspect="0"/>
          </p:cNvPicPr>
          <p:nvPr/>
        </p:nvPicPr>
        <p:blipFill>
          <a:blip r:embed="rId4">
            <a:extLst/>
          </a:blip>
          <a:stretch>
            <a:fillRect/>
          </a:stretch>
        </p:blipFill>
        <p:spPr>
          <a:xfrm>
            <a:off x="1874316" y="1038558"/>
            <a:ext cx="9256168" cy="566704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R-Bloggers or RWeekly"/>
          <p:cNvSpPr txBox="1"/>
          <p:nvPr>
            <p:ph type="title"/>
          </p:nvPr>
        </p:nvSpPr>
        <p:spPr>
          <a:prstGeom prst="rect">
            <a:avLst/>
          </a:prstGeom>
        </p:spPr>
        <p:txBody>
          <a:bodyPr/>
          <a:lstStyle>
            <a:lvl1pPr defTabSz="549148">
              <a:defRPr sz="7519"/>
            </a:lvl1pPr>
          </a:lstStyle>
          <a:p>
            <a:pPr/>
            <a:r>
              <a:t>R-Bloggers or RWeekly</a:t>
            </a:r>
          </a:p>
        </p:txBody>
      </p:sp>
      <p:sp>
        <p:nvSpPr>
          <p:cNvPr id="247" name="https://www.r-bloggers.com/…"/>
          <p:cNvSpPr txBox="1"/>
          <p:nvPr>
            <p:ph type="body" sz="quarter" idx="1"/>
          </p:nvPr>
        </p:nvSpPr>
        <p:spPr>
          <a:prstGeom prst="rect">
            <a:avLst/>
          </a:prstGeom>
        </p:spPr>
        <p:txBody>
          <a:bodyPr/>
          <a:lstStyle/>
          <a:p>
            <a:pPr defTabSz="537463">
              <a:defRPr sz="3404"/>
            </a:pPr>
            <a:r>
              <a:rPr u="sng">
                <a:hlinkClick r:id="rId3" invalidUrl="" action="" tgtFrame="" tooltip="" history="1" highlightClick="0" endSnd="0"/>
              </a:rPr>
              <a:t>https://www.r-bloggers.com/</a:t>
            </a:r>
            <a:r>
              <a:t> </a:t>
            </a:r>
          </a:p>
          <a:p>
            <a:pPr defTabSz="537463">
              <a:defRPr sz="3404"/>
            </a:pPr>
            <a:r>
              <a:rPr u="sng">
                <a:hlinkClick r:id="rId4" invalidUrl="" action="" tgtFrame="" tooltip="" history="1" highlightClick="0" endSnd="0"/>
              </a:rPr>
              <a:t>https://rweekly.org/</a:t>
            </a:r>
            <a:r>
              <a:t> </a:t>
            </a:r>
          </a:p>
        </p:txBody>
      </p:sp>
      <p:pic>
        <p:nvPicPr>
          <p:cNvPr id="248" name="sp-blog.gif" descr="sp-blog.gif"/>
          <p:cNvPicPr>
            <a:picLocks noChangeAspect="0"/>
          </p:cNvPicPr>
          <p:nvPr/>
        </p:nvPicPr>
        <p:blipFill>
          <a:blip r:embed="rId5">
            <a:extLst/>
          </a:blip>
          <a:stretch>
            <a:fillRect/>
          </a:stretch>
        </p:blipFill>
        <p:spPr>
          <a:xfrm>
            <a:off x="1925127" y="1615672"/>
            <a:ext cx="9154546" cy="508992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rOpenSci"/>
          <p:cNvSpPr txBox="1"/>
          <p:nvPr>
            <p:ph type="title"/>
          </p:nvPr>
        </p:nvSpPr>
        <p:spPr>
          <a:prstGeom prst="rect">
            <a:avLst/>
          </a:prstGeom>
        </p:spPr>
        <p:txBody>
          <a:bodyPr/>
          <a:lstStyle/>
          <a:p>
            <a:pPr/>
            <a:r>
              <a:t>rOpenSci</a:t>
            </a:r>
          </a:p>
        </p:txBody>
      </p:sp>
      <p:sp>
        <p:nvSpPr>
          <p:cNvPr id="253" name="https://ropensci.org/"/>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https://ropensci.org/</a:t>
            </a:r>
          </a:p>
        </p:txBody>
      </p:sp>
      <p:pic>
        <p:nvPicPr>
          <p:cNvPr id="254" name="salt-bae.gif" descr="salt-bae.gif"/>
          <p:cNvPicPr>
            <a:picLocks noChangeAspect="0"/>
          </p:cNvPicPr>
          <p:nvPr/>
        </p:nvPicPr>
        <p:blipFill>
          <a:blip r:embed="rId4">
            <a:extLst/>
          </a:blip>
          <a:stretch>
            <a:fillRect/>
          </a:stretch>
        </p:blipFill>
        <p:spPr>
          <a:xfrm>
            <a:off x="2695237" y="657854"/>
            <a:ext cx="7614326" cy="594869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R is good for…"/>
          <p:cNvSpPr txBox="1"/>
          <p:nvPr>
            <p:ph type="title"/>
          </p:nvPr>
        </p:nvSpPr>
        <p:spPr>
          <a:prstGeom prst="rect">
            <a:avLst/>
          </a:prstGeom>
        </p:spPr>
        <p:txBody>
          <a:bodyPr/>
          <a:lstStyle/>
          <a:p>
            <a:pPr/>
            <a:r>
              <a:t>R is good for…</a:t>
            </a:r>
          </a:p>
        </p:txBody>
      </p:sp>
      <p:sp>
        <p:nvSpPr>
          <p:cNvPr id="259" name="Body"/>
          <p:cNvSpPr txBox="1"/>
          <p:nvPr>
            <p:ph type="body" sz="quarter" idx="1"/>
          </p:nvPr>
        </p:nvSpPr>
        <p:spPr>
          <a:prstGeom prst="rect">
            <a:avLst/>
          </a:prstGeom>
        </p:spPr>
        <p:txBody>
          <a:bodyPr/>
          <a:lstStyle/>
          <a:p>
            <a:pPr/>
          </a:p>
        </p:txBody>
      </p:sp>
      <p:pic>
        <p:nvPicPr>
          <p:cNvPr id="260" name="wonka.gif" descr="wonka.gif"/>
          <p:cNvPicPr>
            <a:picLocks noChangeAspect="0"/>
          </p:cNvPicPr>
          <p:nvPr/>
        </p:nvPicPr>
        <p:blipFill>
          <a:blip r:embed="rId3">
            <a:extLst/>
          </a:blip>
          <a:stretch>
            <a:fillRect/>
          </a:stretch>
        </p:blipFill>
        <p:spPr>
          <a:xfrm>
            <a:off x="2132029" y="1173866"/>
            <a:ext cx="8740742" cy="491666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64" name="EVERYTHING"/>
          <p:cNvSpPr txBox="1"/>
          <p:nvPr>
            <p:ph type="title"/>
          </p:nvPr>
        </p:nvSpPr>
        <p:spPr>
          <a:prstGeom prst="rect">
            <a:avLst/>
          </a:prstGeom>
        </p:spPr>
        <p:txBody>
          <a:bodyPr/>
          <a:lstStyle>
            <a:lvl1pPr defTabSz="578358">
              <a:defRPr sz="12969">
                <a:solidFill>
                  <a:srgbClr val="FFFFFF"/>
                </a:solidFill>
              </a:defRPr>
            </a:lvl1pPr>
          </a:lstStyle>
          <a:p>
            <a:pPr/>
            <a:r>
              <a:t>EVERYTHING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64"/>
                                        </p:tgtEl>
                                        <p:attrNameLst>
                                          <p:attrName>style.visibility</p:attrName>
                                        </p:attrNameLst>
                                      </p:cBhvr>
                                      <p:to>
                                        <p:strVal val="visible"/>
                                      </p:to>
                                    </p:set>
                                    <p:animEffect filter="wipe(down)" transition="in">
                                      <p:cBhvr>
                                        <p:cTn id="7" dur="3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6" name="thats-all-folks.gif" descr="thats-all-folks.gif"/>
          <p:cNvPicPr>
            <a:picLocks noChangeAspect="0"/>
          </p:cNvPicPr>
          <p:nvPr/>
        </p:nvPicPr>
        <p:blipFill>
          <a:blip r:embed="rId2">
            <a:extLst/>
          </a:blip>
          <a:stretch>
            <a:fillRect/>
          </a:stretch>
        </p:blipFill>
        <p:spPr>
          <a:xfrm>
            <a:off x="990918" y="729410"/>
            <a:ext cx="10900019" cy="820226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Questions?"/>
          <p:cNvSpPr txBox="1"/>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Good vs. Good"/>
          <p:cNvSpPr txBox="1"/>
          <p:nvPr>
            <p:ph type="title"/>
          </p:nvPr>
        </p:nvSpPr>
        <p:spPr>
          <a:prstGeom prst="rect">
            <a:avLst/>
          </a:prstGeom>
        </p:spPr>
        <p:txBody>
          <a:bodyPr/>
          <a:lstStyle/>
          <a:p>
            <a:pPr/>
            <a:r>
              <a:t>Good vs. Good</a:t>
            </a:r>
          </a:p>
        </p:txBody>
      </p:sp>
      <p:sp>
        <p:nvSpPr>
          <p:cNvPr id="131" name="🔑"/>
          <p:cNvSpPr txBox="1"/>
          <p:nvPr>
            <p:ph type="body" sz="quarter" idx="1"/>
          </p:nvPr>
        </p:nvSpPr>
        <p:spPr>
          <a:prstGeom prst="rect">
            <a:avLst/>
          </a:prstGeom>
        </p:spPr>
        <p:txBody>
          <a:bodyPr/>
          <a:lstStyle/>
          <a:p>
            <a:pPr/>
            <a:r>
              <a:t>🔑</a:t>
            </a:r>
          </a:p>
        </p:txBody>
      </p:sp>
      <p:pic>
        <p:nvPicPr>
          <p:cNvPr id="132" name="ct-yall.gif" descr="ct-yall.gif"/>
          <p:cNvPicPr>
            <a:picLocks noChangeAspect="0"/>
          </p:cNvPicPr>
          <p:nvPr/>
        </p:nvPicPr>
        <p:blipFill>
          <a:blip r:embed="rId3">
            <a:extLst/>
          </a:blip>
          <a:stretch>
            <a:fillRect/>
          </a:stretch>
        </p:blipFill>
        <p:spPr>
          <a:xfrm>
            <a:off x="3197386" y="947719"/>
            <a:ext cx="6610028" cy="536896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Hi Austin!"/>
          <p:cNvSpPr txBox="1"/>
          <p:nvPr>
            <p:ph type="title"/>
          </p:nvPr>
        </p:nvSpPr>
        <p:spPr>
          <a:prstGeom prst="rect">
            <a:avLst/>
          </a:prstGeom>
        </p:spPr>
        <p:txBody>
          <a:bodyPr/>
          <a:lstStyle/>
          <a:p>
            <a:pPr/>
            <a:r>
              <a:t>Hi Austin!</a:t>
            </a:r>
          </a:p>
        </p:txBody>
      </p:sp>
      <p:sp>
        <p:nvSpPr>
          <p:cNvPr id="137" name="Data Scientist @ Simple Finance…"/>
          <p:cNvSpPr txBox="1"/>
          <p:nvPr>
            <p:ph type="body" sz="quarter" idx="1"/>
          </p:nvPr>
        </p:nvSpPr>
        <p:spPr>
          <a:xfrm>
            <a:off x="723900" y="4584700"/>
            <a:ext cx="5334000" cy="4114800"/>
          </a:xfrm>
          <a:prstGeom prst="rect">
            <a:avLst/>
          </a:prstGeom>
        </p:spPr>
        <p:txBody>
          <a:bodyPr/>
          <a:lstStyle/>
          <a:p>
            <a:pPr marL="287813" indent="-287813" algn="l" defTabSz="490727">
              <a:spcBef>
                <a:spcPts val="3500"/>
              </a:spcBef>
              <a:buSzPct val="145000"/>
              <a:buChar char="•"/>
              <a:defRPr sz="2688"/>
            </a:pPr>
            <a:r>
              <a:t>Data Scientist @ Simple Finance</a:t>
            </a:r>
          </a:p>
          <a:p>
            <a:pPr marL="287813" indent="-287813" algn="l" defTabSz="490727">
              <a:spcBef>
                <a:spcPts val="3500"/>
              </a:spcBef>
              <a:buSzPct val="145000"/>
              <a:buChar char="•"/>
              <a:defRPr sz="2688"/>
            </a:pPr>
            <a:r>
              <a:t>Author of R packages: </a:t>
            </a:r>
            <a:r>
              <a:rPr>
                <a:latin typeface="Courier"/>
                <a:ea typeface="Courier"/>
                <a:cs typeface="Courier"/>
                <a:sym typeface="Courier"/>
              </a:rPr>
              <a:t>ttbbeer, shinyLP, gramr, shinyGEO</a:t>
            </a:r>
          </a:p>
          <a:p>
            <a:pPr marL="287813" indent="-287813" algn="l" defTabSz="490727">
              <a:spcBef>
                <a:spcPts val="3500"/>
              </a:spcBef>
              <a:buSzPct val="145000"/>
              <a:buChar char="•"/>
              <a:defRPr sz="2688"/>
            </a:pPr>
            <a:r>
              <a:t>Slides and Materials available on GitHub: </a:t>
            </a:r>
            <a:r>
              <a:rPr u="sng"/>
              <a:t>jasdumas/talks/r-data-day-texas</a:t>
            </a:r>
          </a:p>
        </p:txBody>
      </p:sp>
      <p:pic>
        <p:nvPicPr>
          <p:cNvPr id="138" name="UNADJUSTEDNONRAW_thumb_13a2.jpg" descr="UNADJUSTEDNONRAW_thumb_13a2.jpg"/>
          <p:cNvPicPr>
            <a:picLocks noChangeAspect="1"/>
          </p:cNvPicPr>
          <p:nvPr/>
        </p:nvPicPr>
        <p:blipFill>
          <a:blip r:embed="rId2">
            <a:extLst/>
          </a:blip>
          <a:stretch>
            <a:fillRect/>
          </a:stretch>
        </p:blipFill>
        <p:spPr>
          <a:xfrm>
            <a:off x="6298025" y="1080268"/>
            <a:ext cx="6393012" cy="733906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at is this talk about?"/>
          <p:cNvSpPr txBox="1"/>
          <p:nvPr>
            <p:ph type="title"/>
          </p:nvPr>
        </p:nvSpPr>
        <p:spPr>
          <a:prstGeom prst="rect">
            <a:avLst/>
          </a:prstGeom>
        </p:spPr>
        <p:txBody>
          <a:bodyPr/>
          <a:lstStyle>
            <a:lvl1pPr defTabSz="549148">
              <a:defRPr sz="7519"/>
            </a:lvl1pPr>
          </a:lstStyle>
          <a:p>
            <a:pPr/>
            <a:r>
              <a:t>What is this talk about?</a:t>
            </a:r>
          </a:p>
        </p:txBody>
      </p:sp>
      <p:sp>
        <p:nvSpPr>
          <p:cNvPr id="141" name="Body"/>
          <p:cNvSpPr txBox="1"/>
          <p:nvPr>
            <p:ph type="body" sz="quarter" idx="1"/>
          </p:nvPr>
        </p:nvSpPr>
        <p:spPr>
          <a:prstGeom prst="rect">
            <a:avLst/>
          </a:prstGeom>
        </p:spPr>
        <p:txBody>
          <a:bodyPr/>
          <a:lstStyle/>
          <a:p>
            <a:pPr/>
          </a:p>
        </p:txBody>
      </p:sp>
      <p:pic>
        <p:nvPicPr>
          <p:cNvPr id="142" name="real-gollum.gif" descr="real-gollum.gif"/>
          <p:cNvPicPr>
            <a:picLocks noChangeAspect="0"/>
          </p:cNvPicPr>
          <p:nvPr/>
        </p:nvPicPr>
        <p:blipFill>
          <a:blip r:embed="rId3">
            <a:extLst/>
          </a:blip>
          <a:stretch>
            <a:fillRect/>
          </a:stretch>
        </p:blipFill>
        <p:spPr>
          <a:xfrm>
            <a:off x="2191527" y="1847676"/>
            <a:ext cx="8621746" cy="457480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What is this talk not about?"/>
          <p:cNvSpPr txBox="1"/>
          <p:nvPr>
            <p:ph type="title"/>
          </p:nvPr>
        </p:nvSpPr>
        <p:spPr>
          <a:prstGeom prst="rect">
            <a:avLst/>
          </a:prstGeom>
        </p:spPr>
        <p:txBody>
          <a:bodyPr/>
          <a:lstStyle>
            <a:lvl1pPr defTabSz="467359">
              <a:defRPr sz="6400"/>
            </a:lvl1pPr>
          </a:lstStyle>
          <a:p>
            <a:pPr/>
            <a:r>
              <a:t>What is this talk not about?</a:t>
            </a:r>
          </a:p>
        </p:txBody>
      </p:sp>
      <p:sp>
        <p:nvSpPr>
          <p:cNvPr id="147" name="Body"/>
          <p:cNvSpPr txBox="1"/>
          <p:nvPr>
            <p:ph type="body" sz="quarter" idx="1"/>
          </p:nvPr>
        </p:nvSpPr>
        <p:spPr>
          <a:prstGeom prst="rect">
            <a:avLst/>
          </a:prstGeom>
        </p:spPr>
        <p:txBody>
          <a:bodyPr/>
          <a:lstStyle/>
          <a:p>
            <a:pPr/>
          </a:p>
        </p:txBody>
      </p:sp>
      <p:pic>
        <p:nvPicPr>
          <p:cNvPr id="148" name="franco-gollum.gif" descr="franco-gollum.gif"/>
          <p:cNvPicPr>
            <a:picLocks noChangeAspect="0"/>
          </p:cNvPicPr>
          <p:nvPr/>
        </p:nvPicPr>
        <p:blipFill>
          <a:blip r:embed="rId3">
            <a:extLst/>
          </a:blip>
          <a:stretch>
            <a:fillRect/>
          </a:stretch>
        </p:blipFill>
        <p:spPr>
          <a:xfrm>
            <a:off x="1646078" y="1764181"/>
            <a:ext cx="9712644" cy="411168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pen-knife.jpg" descr="pen-knife.jpg"/>
          <p:cNvPicPr>
            <a:picLocks noChangeAspect="1"/>
          </p:cNvPicPr>
          <p:nvPr/>
        </p:nvPicPr>
        <p:blipFill>
          <a:blip r:embed="rId3">
            <a:extLst/>
          </a:blip>
          <a:stretch>
            <a:fillRect/>
          </a:stretch>
        </p:blipFill>
        <p:spPr>
          <a:xfrm>
            <a:off x="127000" y="340650"/>
            <a:ext cx="13004800" cy="9326301"/>
          </a:xfrm>
          <a:prstGeom prst="rect">
            <a:avLst/>
          </a:prstGeom>
          <a:ln w="12700">
            <a:miter lim="400000"/>
          </a:ln>
        </p:spPr>
      </p:pic>
      <p:sp>
        <p:nvSpPr>
          <p:cNvPr id="153" name="Versatility"/>
          <p:cNvSpPr txBox="1"/>
          <p:nvPr>
            <p:ph type="title"/>
          </p:nvPr>
        </p:nvSpPr>
        <p:spPr>
          <a:prstGeom prst="rect">
            <a:avLst/>
          </a:prstGeom>
        </p:spPr>
        <p:txBody>
          <a:bodyPr/>
          <a:lstStyle>
            <a:lvl1pPr>
              <a:defRPr b="1">
                <a:solidFill>
                  <a:schemeClr val="accent4">
                    <a:hueOff val="366961"/>
                    <a:satOff val="4172"/>
                    <a:lumOff val="11129"/>
                  </a:schemeClr>
                </a:solidFill>
                <a:latin typeface="Helvetica Neue"/>
                <a:ea typeface="Helvetica Neue"/>
                <a:cs typeface="Helvetica Neue"/>
                <a:sym typeface="Helvetica Neue"/>
              </a:defRPr>
            </a:lvl1pPr>
          </a:lstStyle>
          <a:p>
            <a:pPr/>
            <a:r>
              <a:t>Versatility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Bathroom Tile Design"/>
          <p:cNvSpPr txBox="1"/>
          <p:nvPr>
            <p:ph type="title"/>
          </p:nvPr>
        </p:nvSpPr>
        <p:spPr>
          <a:prstGeom prst="rect">
            <a:avLst/>
          </a:prstGeom>
        </p:spPr>
        <p:txBody>
          <a:bodyPr/>
          <a:lstStyle/>
          <a:p>
            <a:pPr/>
            <a:r>
              <a:t>Bathroom Tile Design</a:t>
            </a:r>
          </a:p>
        </p:txBody>
      </p:sp>
      <p:sp>
        <p:nvSpPr>
          <p:cNvPr id="158" name="ggplot2, dplyr, data.table, magrittr"/>
          <p:cNvSpPr txBox="1"/>
          <p:nvPr>
            <p:ph type="body" sz="quarter" idx="1"/>
          </p:nvPr>
        </p:nvSpPr>
        <p:spPr>
          <a:prstGeom prst="rect">
            <a:avLst/>
          </a:prstGeom>
        </p:spPr>
        <p:txBody>
          <a:bodyPr/>
          <a:lstStyle>
            <a:lvl1pPr defTabSz="531622">
              <a:defRPr sz="3367">
                <a:latin typeface="Courier"/>
                <a:ea typeface="Courier"/>
                <a:cs typeface="Courier"/>
                <a:sym typeface="Courier"/>
              </a:defRPr>
            </a:lvl1pPr>
          </a:lstStyle>
          <a:p>
            <a:pPr/>
            <a:r>
              <a:t>ggplot2, dplyr, data.table, magrittr</a:t>
            </a:r>
          </a:p>
        </p:txBody>
      </p:sp>
      <p:pic>
        <p:nvPicPr>
          <p:cNvPr id="159" name="Image" descr="Image"/>
          <p:cNvPicPr>
            <a:picLocks noChangeAspect="1"/>
          </p:cNvPicPr>
          <p:nvPr/>
        </p:nvPicPr>
        <p:blipFill>
          <a:blip r:embed="rId3">
            <a:extLst/>
          </a:blip>
          <a:stretch>
            <a:fillRect/>
          </a:stretch>
        </p:blipFill>
        <p:spPr>
          <a:xfrm>
            <a:off x="2387600" y="533400"/>
            <a:ext cx="8229600" cy="61722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Thanksgiving Gantt Chart"/>
          <p:cNvSpPr txBox="1"/>
          <p:nvPr>
            <p:ph type="title"/>
          </p:nvPr>
        </p:nvSpPr>
        <p:spPr>
          <a:prstGeom prst="rect">
            <a:avLst/>
          </a:prstGeom>
        </p:spPr>
        <p:txBody>
          <a:bodyPr/>
          <a:lstStyle>
            <a:lvl1pPr defTabSz="502412">
              <a:defRPr sz="6880"/>
            </a:lvl1pPr>
          </a:lstStyle>
          <a:p>
            <a:pPr/>
            <a:r>
              <a:t>Thanksgiving Gantt Chart</a:t>
            </a:r>
          </a:p>
        </p:txBody>
      </p:sp>
      <p:sp>
        <p:nvSpPr>
          <p:cNvPr id="164" name="googlesheets, lubridate, plotly"/>
          <p:cNvSpPr txBox="1"/>
          <p:nvPr>
            <p:ph type="body" sz="quarter" idx="1"/>
          </p:nvPr>
        </p:nvSpPr>
        <p:spPr>
          <a:prstGeom prst="rect">
            <a:avLst/>
          </a:prstGeom>
        </p:spPr>
        <p:txBody>
          <a:bodyPr/>
          <a:lstStyle>
            <a:lvl1pPr defTabSz="531622">
              <a:defRPr sz="3367">
                <a:latin typeface="Courier"/>
                <a:ea typeface="Courier"/>
                <a:cs typeface="Courier"/>
                <a:sym typeface="Courier"/>
              </a:defRPr>
            </a:lvl1pPr>
          </a:lstStyle>
          <a:p>
            <a:pPr/>
            <a:r>
              <a:t>googlesheets, lubridate, plotly</a:t>
            </a:r>
          </a:p>
        </p:txBody>
      </p:sp>
      <p:pic>
        <p:nvPicPr>
          <p:cNvPr id="165" name="Screen Shot 2017-11-13 at 8.56.28 PM.jpeg" descr="Screen Shot 2017-11-13 at 8.56.28 PM.jpeg"/>
          <p:cNvPicPr>
            <a:picLocks noChangeAspect="1"/>
          </p:cNvPicPr>
          <p:nvPr/>
        </p:nvPicPr>
        <p:blipFill>
          <a:blip r:embed="rId3">
            <a:extLst/>
          </a:blip>
          <a:stretch>
            <a:fillRect/>
          </a:stretch>
        </p:blipFill>
        <p:spPr>
          <a:xfrm>
            <a:off x="2178050" y="811568"/>
            <a:ext cx="8648700" cy="61976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